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Quicksan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SngI9nr8nnVnYloffNdmEMSWV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-bold.fntdata"/><Relationship Id="rId14" Type="http://schemas.openxmlformats.org/officeDocument/2006/relationships/font" Target="fonts/Quicksand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www.google.com/maps/place/LIV+Student+-+Resid%C3%AAncia+de+Estudantes+-+Polo+Universit%C3%A1rio/@41.1723343,-8.6043612,17z/data=!3m1!4b1!4m5!3m4!1s0xd246522d180960d:0x16047230a17ad8ef!8m2!3d41.1723343!4d-8.602172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125" y="0"/>
            <a:ext cx="747525" cy="8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73450" y="300050"/>
            <a:ext cx="589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i="0" lang="en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Cluster Single Room</a:t>
            </a:r>
            <a:endParaRPr b="1" i="0" sz="24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2838475" y="1016025"/>
            <a:ext cx="5810100" cy="987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2838475" y="2178075"/>
            <a:ext cx="5810100" cy="124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473450" y="1016025"/>
            <a:ext cx="2145900" cy="360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838450" y="3596925"/>
            <a:ext cx="1733400" cy="10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90450" y="1069550"/>
            <a:ext cx="2028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Room Amenities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73450" y="1517150"/>
            <a:ext cx="2145900" cy="31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Single bed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AC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Private bathroom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Desk &amp; chair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High speed Wi-Fi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Weekly cleaning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Towels &amp; bed linens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Kitchen Utensils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018175" y="1016025"/>
            <a:ext cx="2527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Location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018175" y="2215103"/>
            <a:ext cx="2527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Facilities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018150" y="3657800"/>
            <a:ext cx="1205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Price</a:t>
            </a:r>
            <a:endParaRPr b="0" i="0" sz="1400" u="none" cap="none" strike="noStrike">
              <a:solidFill>
                <a:srgbClr val="60C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994475" y="1442776"/>
            <a:ext cx="54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R. Manuel Pacheco De Miranda 205, 4200-804 Porto (see it </a:t>
            </a:r>
            <a:r>
              <a:rPr b="0" i="0" lang="en" sz="1200" u="sng" cap="none" strike="noStrike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976325" y="2594375"/>
            <a:ext cx="5534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Shared kitchen &amp; living room for up to 5 people (each group of 5 cluster rooms has a private kitchen and living room), washing lounge paid separately, gym, rooftop, swimming pool, movies room, games room, lounge areas, 24/7 security</a:t>
            </a:r>
            <a:endParaRPr b="1" i="0" sz="11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018150" y="4034600"/>
            <a:ext cx="1205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€ 995</a:t>
            </a:r>
            <a:endParaRPr b="1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836925" y="3596900"/>
            <a:ext cx="3811500" cy="10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9525">
              <a:srgbClr val="000000">
                <a:alpha val="1372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4961525" y="3657800"/>
            <a:ext cx="35967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Check-in:</a:t>
            </a:r>
            <a:r>
              <a:rPr b="1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July 1</a:t>
            </a: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Check-out:</a:t>
            </a:r>
            <a:r>
              <a:rPr b="1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August 6</a:t>
            </a:r>
            <a:endParaRPr b="0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Cluster Single Room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800" y="1114375"/>
            <a:ext cx="3962200" cy="29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14375"/>
            <a:ext cx="5282957" cy="29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Cluster Single Room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8350"/>
            <a:ext cx="4572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249875"/>
            <a:ext cx="4572000" cy="304494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1099800" y="4297875"/>
            <a:ext cx="6944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Cluster Room - Kitchen</a:t>
            </a:r>
            <a:endParaRPr b="1" i="0" sz="24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Cluster Single Room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1099800" y="4095750"/>
            <a:ext cx="6944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Cluster Room - Living Room</a:t>
            </a:r>
            <a:endParaRPr b="1" i="0" sz="24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8725"/>
            <a:ext cx="4572000" cy="304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047750"/>
            <a:ext cx="4572000" cy="304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1988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3975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976" y="964400"/>
            <a:ext cx="3020026" cy="40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3975" y="964400"/>
            <a:ext cx="3020026" cy="402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64400"/>
            <a:ext cx="3020026" cy="402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Common Areas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19536"/>
          <a:stretch/>
        </p:blipFill>
        <p:spPr>
          <a:xfrm>
            <a:off x="13" y="1350225"/>
            <a:ext cx="3020026" cy="32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4">
            <a:alphaModFix/>
          </a:blip>
          <a:srcRect b="0" l="0" r="0" t="19536"/>
          <a:stretch/>
        </p:blipFill>
        <p:spPr>
          <a:xfrm>
            <a:off x="3061987" y="1350225"/>
            <a:ext cx="3020026" cy="32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3963" y="1350226"/>
            <a:ext cx="3020026" cy="32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en" sz="2400">
                <a:solidFill>
                  <a:srgbClr val="60CC18"/>
                </a:solidFill>
                <a:latin typeface="Quicksand"/>
                <a:ea typeface="Quicksand"/>
                <a:cs typeface="Quicksand"/>
                <a:sym typeface="Quicksand"/>
              </a:rPr>
              <a:t>Liv Student Porto </a:t>
            </a: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Important information</a:t>
            </a:r>
            <a:endParaRPr b="1"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425675" y="1017725"/>
            <a:ext cx="7999800" cy="181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EIA will not be responsible for any damages caused by the participants. The students must sign a notice of entry when they check-in, which will include: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Responsibility form,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Regulation form;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0CC18"/>
              </a:buClr>
              <a:buSzPts val="1200"/>
              <a:buFont typeface="Quicksand"/>
              <a:buChar char="○"/>
            </a:pPr>
            <a:r>
              <a:rPr b="0" i="0" lang="en" sz="12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List of the existing equipment in the unit, indicating the state of conservation of the equipment and unit. </a:t>
            </a:r>
            <a:endParaRPr b="0" i="0" sz="12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125" y="0"/>
            <a:ext cx="747525" cy="8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